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5596" autoAdjust="0"/>
  </p:normalViewPr>
  <p:slideViewPr>
    <p:cSldViewPr showGuides="1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 </a:t>
            </a:r>
            <a:r>
              <a:rPr lang="en-US" dirty="0" err="1" smtClean="0"/>
              <a:t>Trimestre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3er. Trimestre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542494042891196E-2"/>
                  <c:y val="6.752615834086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1F-4F26-AB2A-52FD98EFD138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1F-4F26-AB2A-52FD98EFD138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71F-4F26-AB2A-52FD98EFD138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1F-4F26-AB2A-52FD98EFD138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71F-4F26-AB2A-52FD98EFD138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1F-4F26-AB2A-52FD98EFD138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71F-4F26-AB2A-52FD98EFD138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71F-4F26-AB2A-52FD98EFD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90.48</c:v>
                </c:pt>
                <c:pt idx="2">
                  <c:v>94.44</c:v>
                </c:pt>
                <c:pt idx="3">
                  <c:v>96.83</c:v>
                </c:pt>
                <c:pt idx="4">
                  <c:v>97.62</c:v>
                </c:pt>
                <c:pt idx="5">
                  <c:v>84.13</c:v>
                </c:pt>
                <c:pt idx="6">
                  <c:v>89.68</c:v>
                </c:pt>
                <c:pt idx="7">
                  <c:v>83.33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1F-4F26-AB2A-52FD98EFD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66560"/>
        <c:axId val="-1996677440"/>
      </c:lineChart>
      <c:catAx>
        <c:axId val="-19966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7440"/>
        <c:crosses val="autoZero"/>
        <c:auto val="1"/>
        <c:lblAlgn val="ctr"/>
        <c:lblOffset val="100"/>
        <c:noMultiLvlLbl val="0"/>
      </c:catAx>
      <c:valAx>
        <c:axId val="-199667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6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3er.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988199583916044E-2"/>
                  <c:y val="5.803356464887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8F-46E8-A835-87A0F4DE06DE}"/>
                </c:ext>
              </c:extLst>
            </c:dLbl>
            <c:dLbl>
              <c:idx val="3"/>
              <c:layout>
                <c:manualLayout>
                  <c:x val="-7.7964598751747979E-2"/>
                  <c:y val="-7.254195581109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8F-46E8-A835-87A0F4DE06DE}"/>
                </c:ext>
              </c:extLst>
            </c:dLbl>
            <c:dLbl>
              <c:idx val="4"/>
              <c:layout>
                <c:manualLayout>
                  <c:x val="-6.9301865557109321E-2"/>
                  <c:y val="8.7050346973315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4E-45A9-A1BF-B5F1C03C722D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4E-45A9-A1BF-B5F1C03C7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94.83</c:v>
                </c:pt>
                <c:pt idx="1">
                  <c:v>22.41</c:v>
                </c:pt>
                <c:pt idx="2">
                  <c:v>89.66</c:v>
                </c:pt>
                <c:pt idx="3">
                  <c:v>81.03</c:v>
                </c:pt>
                <c:pt idx="4">
                  <c:v>96.55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4E-45A9-A1BF-B5F1C03C7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73632"/>
        <c:axId val="-1996662208"/>
      </c:lineChart>
      <c:catAx>
        <c:axId val="-199667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62208"/>
        <c:crosses val="autoZero"/>
        <c:auto val="1"/>
        <c:lblAlgn val="ctr"/>
        <c:lblOffset val="100"/>
        <c:noMultiLvlLbl val="0"/>
      </c:catAx>
      <c:valAx>
        <c:axId val="-19966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 </a:t>
            </a:r>
            <a:r>
              <a:rPr lang="en-US" dirty="0" err="1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1F-43F4-A871-A78FE3CEB7E2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1F-43F4-A871-A78FE3CEB7E2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1F-43F4-A871-A78FE3CEB7E2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1F-43F4-A871-A78FE3CEB7E2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1F-43F4-A871-A78FE3CEB7E2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1F-43F4-A871-A78FE3CEB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Pádres de Familia</c:v>
                </c:pt>
                <c:pt idx="3">
                  <c:v>Artesénica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96.97</c:v>
                </c:pt>
                <c:pt idx="1">
                  <c:v>90</c:v>
                </c:pt>
                <c:pt idx="2">
                  <c:v>86.67</c:v>
                </c:pt>
                <c:pt idx="3">
                  <c:v>96.97</c:v>
                </c:pt>
                <c:pt idx="4">
                  <c:v>90</c:v>
                </c:pt>
                <c:pt idx="5">
                  <c:v>93.33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71F-43F4-A871-A78FE3CEB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73088"/>
        <c:axId val="-1996676352"/>
      </c:lineChart>
      <c:catAx>
        <c:axId val="-19966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6352"/>
        <c:crosses val="autoZero"/>
        <c:auto val="1"/>
        <c:lblAlgn val="ctr"/>
        <c:lblOffset val="100"/>
        <c:noMultiLvlLbl val="0"/>
      </c:catAx>
      <c:valAx>
        <c:axId val="-199667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3er </a:t>
            </a:r>
            <a:r>
              <a:rPr lang="en-US" b="1" dirty="0" err="1"/>
              <a:t>Trimestre</a:t>
            </a:r>
            <a:r>
              <a:rPr lang="en-US" b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3°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835062934217044E-2"/>
                  <c:y val="8.17421916757848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97.97%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F0-4123-AE7C-4D8AA04709E4}"/>
                </c:ext>
              </c:extLst>
            </c:dLbl>
            <c:dLbl>
              <c:idx val="1"/>
              <c:layout>
                <c:manualLayout>
                  <c:x val="-3.230284003371995E-2"/>
                  <c:y val="6.397215000713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F0-4123-AE7C-4D8AA04709E4}"/>
                </c:ext>
              </c:extLst>
            </c:dLbl>
            <c:dLbl>
              <c:idx val="2"/>
              <c:layout>
                <c:manualLayout>
                  <c:x val="-4.3839568617191363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F0-4123-AE7C-4D8AA04709E4}"/>
                </c:ext>
              </c:extLst>
            </c:dLbl>
            <c:dLbl>
              <c:idx val="3"/>
              <c:layout>
                <c:manualLayout>
                  <c:x val="-4.6146914333885644E-3"/>
                  <c:y val="0.103066241678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F0-4123-AE7C-4D8AA04709E4}"/>
                </c:ext>
              </c:extLst>
            </c:dLbl>
            <c:dLbl>
              <c:idx val="4"/>
              <c:layout>
                <c:manualLayout>
                  <c:x val="-2.3073457166941976E-3"/>
                  <c:y val="6.397215000713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F0-4123-AE7C-4D8AA04709E4}"/>
                </c:ext>
              </c:extLst>
            </c:dLbl>
            <c:dLbl>
              <c:idx val="5"/>
              <c:layout>
                <c:manualLayout>
                  <c:x val="-7.8449754367605595E-2"/>
                  <c:y val="-7.4634175008325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F0-4123-AE7C-4D8AA04709E4}"/>
                </c:ext>
              </c:extLst>
            </c:dLbl>
            <c:dLbl>
              <c:idx val="6"/>
              <c:layout>
                <c:manualLayout>
                  <c:x val="-3.9224877183802798E-2"/>
                  <c:y val="-9.595822501070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F0-4123-AE7C-4D8AA0470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0.97970000000000002</c:v>
                </c:pt>
                <c:pt idx="1">
                  <c:v>0.93179999999999996</c:v>
                </c:pt>
                <c:pt idx="2">
                  <c:v>0.96970000000000001</c:v>
                </c:pt>
                <c:pt idx="3">
                  <c:v>0.97729999999999995</c:v>
                </c:pt>
                <c:pt idx="4">
                  <c:v>0.99239999999999995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F0-4123-AE7C-4D8AA0470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70912"/>
        <c:axId val="-1996672000"/>
      </c:lineChart>
      <c:catAx>
        <c:axId val="-19966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2000"/>
        <c:crosses val="autoZero"/>
        <c:auto val="1"/>
        <c:lblAlgn val="ctr"/>
        <c:lblOffset val="100"/>
        <c:noMultiLvlLbl val="0"/>
      </c:catAx>
      <c:valAx>
        <c:axId val="-199667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1344074300166"/>
          <c:y val="0.88817690566206697"/>
          <c:w val="0.22986559256998343"/>
          <c:h val="7.272900266690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3er.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835062934217044E-2"/>
                  <c:y val="8.17421916757848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97.97%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F0-4123-AE7C-4D8AA04709E4}"/>
                </c:ext>
              </c:extLst>
            </c:dLbl>
            <c:dLbl>
              <c:idx val="1"/>
              <c:layout>
                <c:manualLayout>
                  <c:x val="-3.230284003371995E-2"/>
                  <c:y val="6.397215000713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F0-4123-AE7C-4D8AA04709E4}"/>
                </c:ext>
              </c:extLst>
            </c:dLbl>
            <c:dLbl>
              <c:idx val="2"/>
              <c:layout>
                <c:manualLayout>
                  <c:x val="-4.3839568617191363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F0-4123-AE7C-4D8AA04709E4}"/>
                </c:ext>
              </c:extLst>
            </c:dLbl>
            <c:dLbl>
              <c:idx val="3"/>
              <c:layout>
                <c:manualLayout>
                  <c:x val="-4.6146914333885644E-3"/>
                  <c:y val="0.103066241678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F0-4123-AE7C-4D8AA04709E4}"/>
                </c:ext>
              </c:extLst>
            </c:dLbl>
            <c:dLbl>
              <c:idx val="4"/>
              <c:layout>
                <c:manualLayout>
                  <c:x val="-8.5371791517688436E-2"/>
                  <c:y val="-7.10801666745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F0-4123-AE7C-4D8AA04709E4}"/>
                </c:ext>
              </c:extLst>
            </c:dLbl>
            <c:dLbl>
              <c:idx val="5"/>
              <c:layout>
                <c:manualLayout>
                  <c:x val="-4.8454260050579928E-2"/>
                  <c:y val="7.818818334205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F0-4123-AE7C-4D8AA04709E4}"/>
                </c:ext>
              </c:extLst>
            </c:dLbl>
            <c:dLbl>
              <c:idx val="6"/>
              <c:layout>
                <c:manualLayout>
                  <c:x val="-3.9224877183802798E-2"/>
                  <c:y val="-9.595822501070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F0-4123-AE7C-4D8AA04709E4}"/>
                </c:ext>
              </c:extLst>
            </c:dLbl>
            <c:dLbl>
              <c:idx val="7"/>
              <c:layout>
                <c:manualLayout>
                  <c:x val="-5.0761605767274204E-2"/>
                  <c:y val="8.174219167578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05-4EB5-B6F1-ED744066F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Concilliación y Arbitraje</c:v>
                </c:pt>
                <c:pt idx="2">
                  <c:v>DIF Estatal </c:v>
                </c:pt>
                <c:pt idx="3">
                  <c:v>Registro Civil</c:v>
                </c:pt>
                <c:pt idx="4">
                  <c:v>Jefatura de la Oficina del Ejecutivo 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0.98480000000000001</c:v>
                </c:pt>
                <c:pt idx="1">
                  <c:v>0.99350000000000005</c:v>
                </c:pt>
                <c:pt idx="2">
                  <c:v>0.87880000000000003</c:v>
                </c:pt>
                <c:pt idx="3">
                  <c:v>0.99239999999999995</c:v>
                </c:pt>
                <c:pt idx="4">
                  <c:v>1</c:v>
                </c:pt>
                <c:pt idx="5">
                  <c:v>0.72729999999999995</c:v>
                </c:pt>
                <c:pt idx="6">
                  <c:v>0.93940000000000001</c:v>
                </c:pt>
                <c:pt idx="7">
                  <c:v>0.97729999999999995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F0-4123-AE7C-4D8AA0470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8323296"/>
        <c:axId val="-1998318944"/>
      </c:lineChart>
      <c:catAx>
        <c:axId val="-19983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8318944"/>
        <c:crosses val="autoZero"/>
        <c:auto val="1"/>
        <c:lblAlgn val="ctr"/>
        <c:lblOffset val="100"/>
        <c:noMultiLvlLbl val="0"/>
      </c:catAx>
      <c:valAx>
        <c:axId val="-199831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832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1344074300166"/>
          <c:y val="0.88817690566206697"/>
          <c:w val="0.22986559256998343"/>
          <c:h val="7.272900266690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 </a:t>
            </a:r>
            <a:r>
              <a:rPr lang="en-US" dirty="0" err="1"/>
              <a:t>Trimestre</a:t>
            </a:r>
            <a:endParaRPr lang="en-US" dirty="0"/>
          </a:p>
        </c:rich>
      </c:tx>
      <c:layout>
        <c:manualLayout>
          <c:xMode val="edge"/>
          <c:yMode val="edge"/>
          <c:x val="0.296608457646120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878837720175441E-2"/>
                  <c:y val="3.946691693457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6B-44F5-8CA2-29C6D5600D1B}"/>
                </c:ext>
              </c:extLst>
            </c:dLbl>
            <c:dLbl>
              <c:idx val="1"/>
              <c:layout>
                <c:manualLayout>
                  <c:x val="-0.13863214332606622"/>
                  <c:y val="-5.591139590892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6B-44F5-8CA2-29C6D5600D1B}"/>
                </c:ext>
              </c:extLst>
            </c:dLbl>
            <c:dLbl>
              <c:idx val="2"/>
              <c:layout>
                <c:manualLayout>
                  <c:x val="-5.4586106594216803E-2"/>
                  <c:y val="8.132406192155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86B-44F5-8CA2-29C6D5600D1B}"/>
                </c:ext>
              </c:extLst>
            </c:dLbl>
            <c:dLbl>
              <c:idx val="3"/>
              <c:layout>
                <c:manualLayout>
                  <c:x val="4.2188674562855209E-3"/>
                  <c:y val="-2.4606023059584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6B-44F5-8CA2-29C6D5600D1B}"/>
                </c:ext>
              </c:extLst>
            </c:dLbl>
            <c:dLbl>
              <c:idx val="4"/>
              <c:layout>
                <c:manualLayout>
                  <c:x val="-5.3338890551076629E-2"/>
                  <c:y val="6.248928514640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86B-44F5-8CA2-29C6D5600D1B}"/>
                </c:ext>
              </c:extLst>
            </c:dLbl>
            <c:dLbl>
              <c:idx val="5"/>
              <c:layout>
                <c:manualLayout>
                  <c:x val="-6.0663714132773126E-2"/>
                  <c:y val="-5.7708983370962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6B-44F5-8CA2-29C6D5600D1B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86B-44F5-8CA2-29C6D5600D1B}"/>
                </c:ext>
              </c:extLst>
            </c:dLbl>
            <c:dLbl>
              <c:idx val="7"/>
              <c:layout>
                <c:manualLayout>
                  <c:x val="-1.982066927628532E-2"/>
                  <c:y val="-3.9473721375591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6B-44F5-8CA2-29C6D5600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0.95069999999999999</c:v>
                </c:pt>
                <c:pt idx="1">
                  <c:v>0.97299999999999998</c:v>
                </c:pt>
                <c:pt idx="2">
                  <c:v>0.99319999999999997</c:v>
                </c:pt>
                <c:pt idx="3">
                  <c:v>0.99319999999999997</c:v>
                </c:pt>
                <c:pt idx="4">
                  <c:v>0.95950000000000002</c:v>
                </c:pt>
                <c:pt idx="5">
                  <c:v>0.97970000000000002</c:v>
                </c:pt>
                <c:pt idx="6">
                  <c:v>0.97970000000000002</c:v>
                </c:pt>
                <c:pt idx="7">
                  <c:v>0.98650000000000004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86B-44F5-8CA2-29C6D560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62752"/>
        <c:axId val="-1996675808"/>
      </c:lineChart>
      <c:catAx>
        <c:axId val="-19966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5808"/>
        <c:crosses val="autoZero"/>
        <c:auto val="1"/>
        <c:lblAlgn val="ctr"/>
        <c:lblOffset val="100"/>
        <c:noMultiLvlLbl val="0"/>
      </c:catAx>
      <c:valAx>
        <c:axId val="-199667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6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>
        <c:manualLayout>
          <c:xMode val="edge"/>
          <c:yMode val="edge"/>
          <c:x val="0.327363188976378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3747936976213211E-3"/>
                  <c:y val="0.11919363428228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97-4E8E-9905-F8BEC324707A}"/>
                </c:ext>
              </c:extLst>
            </c:dLbl>
            <c:dLbl>
              <c:idx val="2"/>
              <c:layout>
                <c:manualLayout>
                  <c:x val="-6.374793697621282E-3"/>
                  <c:y val="7.832724538550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97-4E8E-9905-F8BEC324707A}"/>
                </c:ext>
              </c:extLst>
            </c:dLbl>
            <c:dLbl>
              <c:idx val="5"/>
              <c:layout>
                <c:manualLayout>
                  <c:x val="0"/>
                  <c:y val="5.78940509371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97-4E8E-9905-F8BEC324707A}"/>
                </c:ext>
              </c:extLst>
            </c:dLbl>
            <c:dLbl>
              <c:idx val="6"/>
              <c:layout>
                <c:manualLayout>
                  <c:x val="-6.374793697621282E-3"/>
                  <c:y val="5.78940509371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97-4E8E-9905-F8BEC3247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0.42530000000000001</c:v>
                </c:pt>
                <c:pt idx="1">
                  <c:v>0.8448</c:v>
                </c:pt>
                <c:pt idx="2">
                  <c:v>0.80459999999999998</c:v>
                </c:pt>
                <c:pt idx="3">
                  <c:v>0.95399999999999996</c:v>
                </c:pt>
                <c:pt idx="4">
                  <c:v>0.21260000000000001</c:v>
                </c:pt>
                <c:pt idx="5">
                  <c:v>0.80459999999999998</c:v>
                </c:pt>
                <c:pt idx="6">
                  <c:v>0.80459999999999998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97-4E8E-9905-F8BEC3247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63840"/>
        <c:axId val="-1996670368"/>
      </c:lineChart>
      <c:catAx>
        <c:axId val="-199666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0368"/>
        <c:crosses val="autoZero"/>
        <c:auto val="1"/>
        <c:lblAlgn val="ctr"/>
        <c:lblOffset val="100"/>
        <c:noMultiLvlLbl val="0"/>
      </c:catAx>
      <c:valAx>
        <c:axId val="-199667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6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3er.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6341501273100151E-2"/>
                  <c:y val="-5.920037540185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C4-40EF-B4BE-B2A200616795}"/>
                </c:ext>
              </c:extLst>
            </c:dLbl>
            <c:dLbl>
              <c:idx val="1"/>
              <c:layout>
                <c:manualLayout>
                  <c:x val="-0.15874573518920385"/>
                  <c:y val="2.30223682118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C4-40EF-B4BE-B2A200616795}"/>
                </c:ext>
              </c:extLst>
            </c:dLbl>
            <c:dLbl>
              <c:idx val="2"/>
              <c:layout>
                <c:manualLayout>
                  <c:x val="-9.0034894584921643E-2"/>
                  <c:y val="-6.577819489095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B4-4510-9502-B99374D793CA}"/>
                </c:ext>
              </c:extLst>
            </c:dLbl>
            <c:dLbl>
              <c:idx val="3"/>
              <c:layout>
                <c:manualLayout>
                  <c:x val="-0.12083630589028951"/>
                  <c:y val="6.248928514640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B4-4510-9502-B99374D793CA}"/>
                </c:ext>
              </c:extLst>
            </c:dLbl>
            <c:dLbl>
              <c:idx val="4"/>
              <c:layout>
                <c:manualLayout>
                  <c:x val="-9.9512251909650185E-2"/>
                  <c:y val="-7.2356014380045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C4-40EF-B4BE-B2A200616795}"/>
                </c:ext>
              </c:extLst>
            </c:dLbl>
            <c:dLbl>
              <c:idx val="5"/>
              <c:layout>
                <c:manualLayout>
                  <c:x val="-7.1080179935464421E-2"/>
                  <c:y val="-0.11182293131461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B4-4510-9502-B99374D793CA}"/>
                </c:ext>
              </c:extLst>
            </c:dLbl>
            <c:dLbl>
              <c:idx val="6"/>
              <c:layout>
                <c:manualLayout>
                  <c:x val="-4.2648107961278825E-2"/>
                  <c:y val="0.10853402157006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C4-40EF-B4BE-B2A200616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1</c:v>
                </c:pt>
                <c:pt idx="1">
                  <c:v>0.99260000000000004</c:v>
                </c:pt>
                <c:pt idx="2">
                  <c:v>0.99370000000000003</c:v>
                </c:pt>
                <c:pt idx="3">
                  <c:v>0.9919</c:v>
                </c:pt>
                <c:pt idx="4">
                  <c:v>0.99329999999999996</c:v>
                </c:pt>
                <c:pt idx="5">
                  <c:v>0.98729999999999996</c:v>
                </c:pt>
                <c:pt idx="6">
                  <c:v>0.99319999999999997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C4-40EF-B4BE-B2A200616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75264"/>
        <c:axId val="-1996664384"/>
      </c:lineChart>
      <c:catAx>
        <c:axId val="-19966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64384"/>
        <c:crosses val="autoZero"/>
        <c:auto val="1"/>
        <c:lblAlgn val="ctr"/>
        <c:lblOffset val="100"/>
        <c:noMultiLvlLbl val="0"/>
      </c:catAx>
      <c:valAx>
        <c:axId val="-199666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F2-4C1F-A4E2-255C69894D72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F2-4C1F-A4E2-255C69894D72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F2-4C1F-A4E2-255C69894D72}"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F2-4C1F-A4E2-255C69894D72}"/>
                </c:ext>
              </c:extLst>
            </c:dLbl>
            <c:dLbl>
              <c:idx val="4"/>
              <c:layout>
                <c:manualLayout>
                  <c:x val="-4.2275444158465679E-3"/>
                  <c:y val="-6.619232037412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BF2-4C1F-A4E2-255C69894D72}"/>
                </c:ext>
              </c:extLst>
            </c:dLbl>
            <c:dLbl>
              <c:idx val="5"/>
              <c:layout>
                <c:manualLayout>
                  <c:x val="-5.0730532990158964E-2"/>
                  <c:y val="6.967612670960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BF2-4C1F-A4E2-255C69894D72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BF2-4C1F-A4E2-255C69894D72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BF2-4C1F-A4E2-255C69894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Partido del Trabajo</c:v>
                </c:pt>
                <c:pt idx="1">
                  <c:v>Unidad Democratica de Coahuila</c:v>
                </c:pt>
                <c:pt idx="2">
                  <c:v>Partido Nueva Alianza</c:v>
                </c:pt>
                <c:pt idx="3">
                  <c:v>PRI</c:v>
                </c:pt>
                <c:pt idx="4">
                  <c:v>PAN</c:v>
                </c:pt>
                <c:pt idx="5">
                  <c:v>Partido Morena</c:v>
                </c:pt>
                <c:pt idx="6">
                  <c:v>PRD</c:v>
                </c:pt>
                <c:pt idx="7">
                  <c:v>Partido Verde Ecologista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0.50749999999999995</c:v>
                </c:pt>
                <c:pt idx="1">
                  <c:v>0.97009999999999996</c:v>
                </c:pt>
                <c:pt idx="2" formatCode="0%">
                  <c:v>0.5</c:v>
                </c:pt>
                <c:pt idx="3">
                  <c:v>0.91039999999999999</c:v>
                </c:pt>
                <c:pt idx="4">
                  <c:v>0.93279999999999996</c:v>
                </c:pt>
                <c:pt idx="5">
                  <c:v>0.94030000000000002</c:v>
                </c:pt>
                <c:pt idx="6">
                  <c:v>0.9254</c:v>
                </c:pt>
                <c:pt idx="7">
                  <c:v>0.82089999999999996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BF2-4C1F-A4E2-255C69894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74720"/>
        <c:axId val="-1996671456"/>
      </c:lineChart>
      <c:catAx>
        <c:axId val="-19966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1456"/>
        <c:crosses val="autoZero"/>
        <c:auto val="1"/>
        <c:lblAlgn val="ctr"/>
        <c:lblOffset val="100"/>
        <c:noMultiLvlLbl val="0"/>
      </c:catAx>
      <c:valAx>
        <c:axId val="-199667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602822610735831E-2"/>
                  <c:y val="5.025266345203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6D-4C4D-AD92-9C9AC43B999B}"/>
                </c:ext>
              </c:extLst>
            </c:dLbl>
            <c:dLbl>
              <c:idx val="1"/>
              <c:layout>
                <c:manualLayout>
                  <c:x val="-6.8710840604282272E-2"/>
                  <c:y val="6.571502143728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6D-4C4D-AD92-9C9AC43B999B}"/>
                </c:ext>
              </c:extLst>
            </c:dLbl>
            <c:dLbl>
              <c:idx val="2"/>
              <c:layout>
                <c:manualLayout>
                  <c:x val="-6.6341501273100123E-2"/>
                  <c:y val="-4.638707395572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E6D-4C4D-AD92-9C9AC43B999B}"/>
                </c:ext>
              </c:extLst>
            </c:dLbl>
            <c:dLbl>
              <c:idx val="3"/>
              <c:layout>
                <c:manualLayout>
                  <c:x val="-6.1602822610735915E-2"/>
                  <c:y val="6.571502143728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6D-4C4D-AD92-9C9AC43B999B}"/>
                </c:ext>
              </c:extLst>
            </c:dLbl>
            <c:dLbl>
              <c:idx val="4"/>
              <c:layout>
                <c:manualLayout>
                  <c:x val="-3.790942929891436E-2"/>
                  <c:y val="-7.344620042990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E6D-4C4D-AD92-9C9AC43B999B}"/>
                </c:ext>
              </c:extLst>
            </c:dLbl>
            <c:dLbl>
              <c:idx val="5"/>
              <c:layout>
                <c:manualLayout>
                  <c:x val="-2.8432071974185857E-2"/>
                  <c:y val="7.7311789926212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6D-4C4D-AD92-9C9AC43B999B}"/>
                </c:ext>
              </c:extLst>
            </c:dLbl>
            <c:dLbl>
              <c:idx val="6"/>
              <c:layout>
                <c:manualLayout>
                  <c:x val="-1.6585375318275204E-2"/>
                  <c:y val="-6.184943194097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E6D-4C4D-AD92-9C9AC43B999B}"/>
                </c:ext>
              </c:extLst>
            </c:dLbl>
            <c:dLbl>
              <c:idx val="7"/>
              <c:layout>
                <c:manualLayout>
                  <c:x val="-0.11372828789674307"/>
                  <c:y val="3.4790305466795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6D-4C4D-AD92-9C9AC43B99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99.26</c:v>
                </c:pt>
                <c:pt idx="1">
                  <c:v>98.53</c:v>
                </c:pt>
                <c:pt idx="2">
                  <c:v>94.85</c:v>
                </c:pt>
                <c:pt idx="3">
                  <c:v>98.53</c:v>
                </c:pt>
                <c:pt idx="4">
                  <c:v>92.65</c:v>
                </c:pt>
                <c:pt idx="5">
                  <c:v>97.79</c:v>
                </c:pt>
                <c:pt idx="6">
                  <c:v>97.06</c:v>
                </c:pt>
                <c:pt idx="7">
                  <c:v>86.03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66-47D3-8534-9769540D4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668736"/>
        <c:axId val="-1996674176"/>
      </c:lineChart>
      <c:catAx>
        <c:axId val="-19966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74176"/>
        <c:crosses val="autoZero"/>
        <c:auto val="1"/>
        <c:lblAlgn val="ctr"/>
        <c:lblOffset val="100"/>
        <c:noMultiLvlLbl val="0"/>
      </c:catAx>
      <c:valAx>
        <c:axId val="-199667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9666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29/10/2018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3er.Trimestre 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168696" y="53927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96.03%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39108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65526"/>
              </p:ext>
            </p:extLst>
          </p:nvPr>
        </p:nvGraphicFramePr>
        <p:xfrm>
          <a:off x="5758312" y="1050207"/>
          <a:ext cx="5544617" cy="44287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58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Estatal de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04492"/>
              </p:ext>
            </p:extLst>
          </p:nvPr>
        </p:nvGraphicFramePr>
        <p:xfrm>
          <a:off x="407368" y="980728"/>
          <a:ext cx="5400600" cy="52328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3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43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3er.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Estudios Superiores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95.05%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26355965"/>
              </p:ext>
            </p:extLst>
          </p:nvPr>
        </p:nvGraphicFramePr>
        <p:xfrm>
          <a:off x="6312024" y="1268760"/>
          <a:ext cx="55446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95.05%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4622"/>
              </p:ext>
            </p:extLst>
          </p:nvPr>
        </p:nvGraphicFramePr>
        <p:xfrm>
          <a:off x="551384" y="980728"/>
          <a:ext cx="5184576" cy="43204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1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8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98625"/>
              </p:ext>
            </p:extLst>
          </p:nvPr>
        </p:nvGraphicFramePr>
        <p:xfrm>
          <a:off x="6672064" y="980728"/>
          <a:ext cx="4963587" cy="216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81.34%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50837"/>
              </p:ext>
            </p:extLst>
          </p:nvPr>
        </p:nvGraphicFramePr>
        <p:xfrm>
          <a:off x="479376" y="1196752"/>
          <a:ext cx="5177917" cy="44283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8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894869463"/>
              </p:ext>
            </p:extLst>
          </p:nvPr>
        </p:nvGraphicFramePr>
        <p:xfrm>
          <a:off x="5807968" y="1412776"/>
          <a:ext cx="5976664" cy="372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81.34%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02014"/>
              </p:ext>
            </p:extLst>
          </p:nvPr>
        </p:nvGraphicFramePr>
        <p:xfrm>
          <a:off x="767408" y="980728"/>
          <a:ext cx="4536504" cy="49429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4930"/>
              </p:ext>
            </p:extLst>
          </p:nvPr>
        </p:nvGraphicFramePr>
        <p:xfrm>
          <a:off x="5987988" y="980728"/>
          <a:ext cx="4915810" cy="49353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6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81.34%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03426"/>
              </p:ext>
            </p:extLst>
          </p:nvPr>
        </p:nvGraphicFramePr>
        <p:xfrm>
          <a:off x="767406" y="908720"/>
          <a:ext cx="4536505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77315"/>
              </p:ext>
            </p:extLst>
          </p:nvPr>
        </p:nvGraphicFramePr>
        <p:xfrm>
          <a:off x="6240017" y="980731"/>
          <a:ext cx="4540250" cy="43091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2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99.31%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38159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738634057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65.22%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40402"/>
              </p:ext>
            </p:extLst>
          </p:nvPr>
        </p:nvGraphicFramePr>
        <p:xfrm>
          <a:off x="551384" y="793740"/>
          <a:ext cx="4338962" cy="51484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3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del Trabajo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Nueva Alianza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802356235"/>
              </p:ext>
            </p:extLst>
          </p:nvPr>
        </p:nvGraphicFramePr>
        <p:xfrm>
          <a:off x="5303912" y="1340768"/>
          <a:ext cx="6008216" cy="364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3648"/>
            <a:ext cx="403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800" b="1" noProof="1">
                <a:solidFill>
                  <a:schemeClr val="bg1"/>
                </a:solidFill>
              </a:rPr>
              <a:t>Partidos Políticos </a:t>
            </a:r>
            <a:endParaRPr lang="es-MX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97614"/>
              </p:ext>
            </p:extLst>
          </p:nvPr>
        </p:nvGraphicFramePr>
        <p:xfrm>
          <a:off x="3719736" y="980728"/>
          <a:ext cx="5184576" cy="20364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4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0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Movimiento Ciudadano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Encuentro Social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104112" y="198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noProof="1"/>
              <a:t>Promedio Partidos Políticos </a:t>
            </a:r>
            <a:r>
              <a:rPr lang="es-ES" sz="2400" b="1" noProof="1" smtClean="0"/>
              <a:t>65.22%</a:t>
            </a:r>
            <a:r>
              <a:rPr lang="es-ES" sz="2400" b="1" noProof="1"/>
              <a:t/>
            </a:r>
            <a:br>
              <a:rPr lang="es-ES" sz="2400" b="1" noProof="1"/>
            </a:b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4435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16280" y="1886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84.25%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84573"/>
              </p:ext>
            </p:extLst>
          </p:nvPr>
        </p:nvGraphicFramePr>
        <p:xfrm>
          <a:off x="407368" y="905273"/>
          <a:ext cx="4536504" cy="47616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Múzquiz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679282301"/>
              </p:ext>
            </p:extLst>
          </p:nvPr>
        </p:nvGraphicFramePr>
        <p:xfrm>
          <a:off x="5735960" y="1268760"/>
          <a:ext cx="5360144" cy="328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84.25%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73736"/>
              </p:ext>
            </p:extLst>
          </p:nvPr>
        </p:nvGraphicFramePr>
        <p:xfrm>
          <a:off x="3863752" y="707886"/>
          <a:ext cx="4206241" cy="58724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04950"/>
              </p:ext>
            </p:extLst>
          </p:nvPr>
        </p:nvGraphicFramePr>
        <p:xfrm>
          <a:off x="551384" y="980728"/>
          <a:ext cx="4206241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04112" y="11663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92.35%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91919616"/>
              </p:ext>
            </p:extLst>
          </p:nvPr>
        </p:nvGraphicFramePr>
        <p:xfrm>
          <a:off x="4943872" y="1546371"/>
          <a:ext cx="6395720" cy="357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0652"/>
              </p:ext>
            </p:extLst>
          </p:nvPr>
        </p:nvGraphicFramePr>
        <p:xfrm>
          <a:off x="623392" y="1268760"/>
          <a:ext cx="4660632" cy="40863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3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92.35%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86.90%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57384"/>
              </p:ext>
            </p:extLst>
          </p:nvPr>
        </p:nvGraphicFramePr>
        <p:xfrm>
          <a:off x="479376" y="1556792"/>
          <a:ext cx="5519936" cy="369752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7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10359764"/>
              </p:ext>
            </p:extLst>
          </p:nvPr>
        </p:nvGraphicFramePr>
        <p:xfrm>
          <a:off x="6059996" y="1412776"/>
          <a:ext cx="5864200" cy="350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92.27%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85678"/>
              </p:ext>
            </p:extLst>
          </p:nvPr>
        </p:nvGraphicFramePr>
        <p:xfrm>
          <a:off x="551384" y="1124744"/>
          <a:ext cx="4206241" cy="36927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Pádres de Familia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91816446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03750"/>
              </p:ext>
            </p:extLst>
          </p:nvPr>
        </p:nvGraphicFramePr>
        <p:xfrm>
          <a:off x="1127448" y="1268760"/>
          <a:ext cx="4397061" cy="37964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3er.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64938"/>
              </p:ext>
            </p:extLst>
          </p:nvPr>
        </p:nvGraphicFramePr>
        <p:xfrm>
          <a:off x="6528048" y="1052736"/>
          <a:ext cx="4206241" cy="39156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60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3er.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99.31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84.25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86.90%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71696498"/>
              </p:ext>
            </p:extLst>
          </p:nvPr>
        </p:nvGraphicFramePr>
        <p:xfrm>
          <a:off x="5181546" y="871845"/>
          <a:ext cx="6653443" cy="51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10424"/>
              </p:ext>
            </p:extLst>
          </p:nvPr>
        </p:nvGraphicFramePr>
        <p:xfrm>
          <a:off x="119336" y="2420888"/>
          <a:ext cx="5242256" cy="1522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3er.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2911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3er.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64346305"/>
              </p:ext>
            </p:extLst>
          </p:nvPr>
        </p:nvGraphicFramePr>
        <p:xfrm>
          <a:off x="4945212" y="980728"/>
          <a:ext cx="7263904" cy="4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97.57%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15213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 y Turismo.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 y Transporte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12039029"/>
              </p:ext>
            </p:extLst>
          </p:nvPr>
        </p:nvGraphicFramePr>
        <p:xfrm>
          <a:off x="5447928" y="1196752"/>
          <a:ext cx="5504160" cy="357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97.57%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71997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70255"/>
              </p:ext>
            </p:extLst>
          </p:nvPr>
        </p:nvGraphicFramePr>
        <p:xfrm>
          <a:off x="6240016" y="1772817"/>
          <a:ext cx="5546459" cy="20882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Público de la Propiedad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96.03%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0801"/>
              </p:ext>
            </p:extLst>
          </p:nvPr>
        </p:nvGraphicFramePr>
        <p:xfrm>
          <a:off x="371993" y="836712"/>
          <a:ext cx="5688632" cy="52231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4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65738352"/>
              </p:ext>
            </p:extLst>
          </p:nvPr>
        </p:nvGraphicFramePr>
        <p:xfrm>
          <a:off x="6381853" y="1268760"/>
          <a:ext cx="5504160" cy="357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96.03%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87162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del catastro y la Información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69732"/>
              </p:ext>
            </p:extLst>
          </p:nvPr>
        </p:nvGraphicFramePr>
        <p:xfrm>
          <a:off x="5735959" y="973291"/>
          <a:ext cx="5544617" cy="4903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11201</TotalTime>
  <Words>1517</Words>
  <Application>Microsoft Office PowerPoint</Application>
  <PresentationFormat>Panorámica</PresentationFormat>
  <Paragraphs>574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3er.Trimestre 2018.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714</cp:revision>
  <cp:lastPrinted>2016-11-03T16:29:35Z</cp:lastPrinted>
  <dcterms:created xsi:type="dcterms:W3CDTF">2015-03-28T20:05:05Z</dcterms:created>
  <dcterms:modified xsi:type="dcterms:W3CDTF">2018-10-29T15:46:05Z</dcterms:modified>
</cp:coreProperties>
</file>